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Default Extension="gif" ContentType="image/gif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  <p:sldMasterId id="2147483663" r:id="rId2"/>
  </p:sldMasterIdLst>
  <p:notesMasterIdLst>
    <p:notesMasterId r:id="rId11"/>
  </p:notesMasterIdLst>
  <p:handoutMasterIdLst>
    <p:handoutMasterId r:id="rId12"/>
  </p:handoutMasterIdLst>
  <p:sldIdLst>
    <p:sldId id="256" r:id="rId3"/>
    <p:sldId id="504" r:id="rId4"/>
    <p:sldId id="538" r:id="rId5"/>
    <p:sldId id="539" r:id="rId6"/>
    <p:sldId id="540" r:id="rId7"/>
    <p:sldId id="541" r:id="rId8"/>
    <p:sldId id="543" r:id="rId9"/>
    <p:sldId id="542" r:id="rId10"/>
  </p:sldIdLst>
  <p:sldSz cx="9144000" cy="6858000" type="screen4x3"/>
  <p:notesSz cx="6858000" cy="9144000"/>
  <p:defaultTextStyle>
    <a:defPPr>
      <a:defRPr lang="en-US"/>
    </a:defPPr>
    <a:lvl1pPr marL="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E100"/>
    <a:srgbClr val="0C5209"/>
    <a:srgbClr val="11690C"/>
    <a:srgbClr val="80057A"/>
    <a:srgbClr val="CC3300"/>
    <a:srgbClr val="006699"/>
    <a:srgbClr val="002F8E"/>
    <a:srgbClr val="003BB0"/>
    <a:srgbClr val="0066CC"/>
    <a:srgbClr val="003399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2" autoAdjust="0"/>
    <p:restoredTop sz="94696" autoAdjust="0"/>
  </p:normalViewPr>
  <p:slideViewPr>
    <p:cSldViewPr>
      <p:cViewPr>
        <p:scale>
          <a:sx n="90" d="100"/>
          <a:sy n="90" d="100"/>
        </p:scale>
        <p:origin x="-1400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6DDE5-F68F-F848-A8FC-E32180D6EAD4}" type="datetime1">
              <a:rPr lang="en-US" smtClean="0"/>
              <a:pPr/>
              <a:t>9/8/14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8CD5-CECF-AC41-B90D-0F1D9F642A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C4514-1F67-F248-AD2F-1A4C562A6D3F}" type="datetime1">
              <a:rPr lang="en-US" smtClean="0"/>
              <a:pPr/>
              <a:t>9/8/14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85865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5919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41285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Sep,8 2014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A.Kiselev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-65" charset="0"/>
              </a:defRPr>
            </a:lvl1pPr>
          </a:lstStyle>
          <a:p>
            <a:pPr>
              <a:defRPr/>
            </a:pPr>
            <a:fld id="{BC346014-8CB8-304E-A5FA-922CBC1F60F3}" type="slidenum">
              <a:rPr lang="ru-RU"/>
              <a:pPr>
                <a:defRPr/>
              </a:pPr>
              <a:t>‹#›</a:t>
            </a:fld>
            <a:r>
              <a:rPr lang="en-US"/>
              <a:t>/16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59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64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Sep,8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6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555</a:t>
            </a:r>
            <a:endParaRPr lang="en-US" dirty="0"/>
          </a:p>
        </p:txBody>
      </p:sp>
      <p:pic>
        <p:nvPicPr>
          <p:cNvPr id="7" name="Picture 15" descr="Panther Aqua Graphite"/>
          <p:cNvPicPr>
            <a:picLocks noChangeArrowheads="1"/>
          </p:cNvPicPr>
          <p:nvPr userDrawn="1"/>
        </p:nvPicPr>
        <p:blipFill>
          <a:blip r:embed="rId15">
            <a:lum bright="80000" contrast="-26000"/>
          </a:blip>
          <a:srcRect t="77953" b="3543"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912853" rtl="0" eaLnBrk="1" latinLnBrk="0" hangingPunct="1">
        <a:spcBef>
          <a:spcPct val="0"/>
        </a:spcBef>
        <a:buNone/>
        <a:defRPr sz="3600" b="1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328" indent="-342328" algn="l" defTabSz="912853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1696" indent="-285276" algn="l" defTabSz="912853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106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597495" indent="-228209" algn="l" defTabSz="912853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3935" indent="-228209" algn="l" defTabSz="912853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0359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Sep,8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ctr" defTabSz="45641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28" indent="-342328" algn="l" defTabSz="4564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96" indent="-285276" algn="l" defTabSz="4564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67" indent="-228209" algn="l" defTabSz="4564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95" indent="-228209" algn="l" defTabSz="4564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935" indent="-228209" algn="l" defTabSz="4564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59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90600" y="1981200"/>
            <a:ext cx="7086600" cy="1754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83" tIns="45642" rIns="91283" bIns="45642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Arial" charset="0"/>
              </a:rPr>
              <a:t>Status of the 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Arial" charset="0"/>
              </a:rPr>
              <a:t>Monte-Carlo work</a:t>
            </a:r>
            <a:endParaRPr lang="en-US" sz="5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71525" y="942975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283" tIns="45642" rIns="91283" bIns="45642" anchor="ctr"/>
          <a:lstStyle/>
          <a:p>
            <a:endParaRPr lang="en-US" dirty="0"/>
          </a:p>
        </p:txBody>
      </p:sp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1556" cy="6858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14400" y="5029200"/>
            <a:ext cx="7162800" cy="1371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900" dirty="0" smtClean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Alexander </a:t>
            </a:r>
            <a:r>
              <a:rPr lang="en-US" sz="3900" dirty="0" smtClean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Kiselev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3600" dirty="0" smtClean="0">
              <a:solidFill>
                <a:schemeClr val="tx2"/>
              </a:solidFill>
              <a:latin typeface="Arial Narrow"/>
              <a:ea typeface="Tahoma (Body)" charset="0"/>
              <a:cs typeface="Arial Narrow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09.08.2014  EIC Tracking </a:t>
            </a: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Meeting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93038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GEM geometry in EicRoot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3581400" cy="22860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Basic C++ classes and geometry creation scripts  are coded and available</a:t>
            </a: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Internal structure:</a:t>
            </a:r>
          </a:p>
          <a:p>
            <a:pPr marL="61264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Calculations by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Aiwu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marL="61264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Input from Kondo</a:t>
            </a: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</a:t>
            </a:fld>
            <a:r>
              <a:rPr lang="en-US" dirty="0" smtClean="0"/>
              <a:t>/8</a:t>
            </a:r>
            <a:endParaRPr lang="ru-RU" dirty="0"/>
          </a:p>
        </p:txBody>
      </p:sp>
      <p:pic>
        <p:nvPicPr>
          <p:cNvPr id="9" name="Picture 8" descr="gem-construction.png"/>
          <p:cNvPicPr>
            <a:picLocks noChangeAspect="1"/>
          </p:cNvPicPr>
          <p:nvPr/>
        </p:nvPicPr>
        <p:blipFill>
          <a:blip r:embed="rId3"/>
          <a:srcRect l="13492" t="17402" r="16190" b="15952"/>
          <a:stretch>
            <a:fillRect/>
          </a:stretch>
        </p:blipFill>
        <p:spPr>
          <a:xfrm>
            <a:off x="228600" y="3599692"/>
            <a:ext cx="4343400" cy="2553267"/>
          </a:xfrm>
          <a:prstGeom prst="rect">
            <a:avLst/>
          </a:prstGeom>
        </p:spPr>
      </p:pic>
      <p:pic>
        <p:nvPicPr>
          <p:cNvPr id="10" name="Picture 9" descr="sbs.png"/>
          <p:cNvPicPr>
            <a:picLocks noChangeAspect="1"/>
          </p:cNvPicPr>
          <p:nvPr/>
        </p:nvPicPr>
        <p:blipFill>
          <a:blip r:embed="rId4"/>
          <a:srcRect l="13492" t="22477" r="14841" b="7251"/>
          <a:stretch>
            <a:fillRect/>
          </a:stretch>
        </p:blipFill>
        <p:spPr>
          <a:xfrm>
            <a:off x="4224644" y="990601"/>
            <a:ext cx="4636031" cy="281940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105400" y="4495800"/>
            <a:ext cx="3657600" cy="1524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Very flexible configuration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Applicable to both FLYSUB and EIC detector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>
              <a:latin typeface="Tahoma" pitchFamily="-84" charset="0"/>
            </a:endParaRPr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>
              <a:latin typeface="Tahoma" pitchFamily="-84" charset="0"/>
            </a:endParaRP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 Bold"/>
                <a:ea typeface="ＭＳ Ｐゴシック" pitchFamily="-84" charset="-128"/>
                <a:cs typeface="Arial Narrow Bold"/>
              </a:rPr>
              <a:t>Application to FLYSUB</a:t>
            </a:r>
            <a:r>
              <a:rPr lang="en-US" sz="4800" b="0" dirty="0" smtClean="0">
                <a:latin typeface="Arial Narrow Bold"/>
                <a:ea typeface="ＭＳ Ｐゴシック" pitchFamily="-84" charset="-128"/>
                <a:cs typeface="Arial Narrow Bold"/>
              </a:rPr>
              <a:t> </a:t>
            </a:r>
            <a:endParaRPr lang="en-US" sz="4800" b="0" dirty="0" smtClean="0">
              <a:latin typeface="Arial Narrow Bold"/>
              <a:ea typeface="ＭＳ Ｐゴシック" pitchFamily="-84" charset="-128"/>
              <a:cs typeface="Arial Narrow Bold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62400" y="6019800"/>
            <a:ext cx="48006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-&gt;</a:t>
            </a:r>
            <a:r>
              <a:rPr lang="en-US" sz="2000" dirty="0" smtClean="0">
                <a:solidFill>
                  <a:srgbClr val="008000"/>
                </a:solidFill>
              </a:rPr>
              <a:t> pretty detailed</a:t>
            </a:r>
            <a:r>
              <a:rPr lang="en-US" sz="2000" dirty="0" smtClean="0">
                <a:solidFill>
                  <a:srgbClr val="008000"/>
                </a:solidFill>
              </a:rPr>
              <a:t> geometry description 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</a:t>
            </a:fld>
            <a:r>
              <a:rPr lang="en-US" dirty="0" smtClean="0"/>
              <a:t>/8</a:t>
            </a:r>
            <a:endParaRPr lang="ru-R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t="4994" b="51609"/>
          <a:stretch/>
        </p:blipFill>
        <p:spPr>
          <a:xfrm>
            <a:off x="381000" y="1143000"/>
            <a:ext cx="8408417" cy="2380977"/>
          </a:xfrm>
          <a:prstGeom prst="rect">
            <a:avLst/>
          </a:prstGeom>
        </p:spPr>
      </p:pic>
      <p:pic>
        <p:nvPicPr>
          <p:cNvPr id="10" name="Picture 9" descr="flysub.png"/>
          <p:cNvPicPr>
            <a:picLocks noChangeAspect="1"/>
          </p:cNvPicPr>
          <p:nvPr/>
        </p:nvPicPr>
        <p:blipFill>
          <a:blip r:embed="rId3"/>
          <a:srcRect l="21000" t="32854" r="15375" b="37049"/>
          <a:stretch>
            <a:fillRect/>
          </a:stretch>
        </p:blipFill>
        <p:spPr>
          <a:xfrm>
            <a:off x="381000" y="4114800"/>
            <a:ext cx="8382001" cy="1752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4343400"/>
            <a:ext cx="17755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EicRoot display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GEM geometry in the EIC detector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</a:t>
            </a:fld>
            <a:r>
              <a:rPr lang="en-US" dirty="0" smtClean="0"/>
              <a:t>/8</a:t>
            </a:r>
            <a:endParaRPr lang="ru-RU" dirty="0"/>
          </a:p>
        </p:txBody>
      </p:sp>
      <p:pic>
        <p:nvPicPr>
          <p:cNvPr id="8" name="Picture 7" descr="gem-3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990600"/>
            <a:ext cx="6553200" cy="50933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24400" y="6096000"/>
            <a:ext cx="40386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-&gt;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same FLYSUB building blocks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93038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Tracking sandbox in EicRoot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</a:t>
            </a:fld>
            <a:r>
              <a:rPr lang="en-US" dirty="0" smtClean="0"/>
              <a:t>/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8" name="Picture 7" descr="flysub-htc.png"/>
          <p:cNvPicPr>
            <a:picLocks noChangeAspect="1"/>
          </p:cNvPicPr>
          <p:nvPr/>
        </p:nvPicPr>
        <p:blipFill>
          <a:blip r:embed="rId3"/>
          <a:srcRect l="3502" t="35144" r="2101" b="18924"/>
          <a:stretch>
            <a:fillRect/>
          </a:stretch>
        </p:blipFill>
        <p:spPr>
          <a:xfrm>
            <a:off x="381000" y="1905000"/>
            <a:ext cx="8329164" cy="31501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0" y="4191000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TRK2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029200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TRK1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77200" y="3124200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TRK4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3962400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E100"/>
                </a:solidFill>
              </a:rPr>
              <a:t>TRK3</a:t>
            </a:r>
            <a:endParaRPr lang="en-US" dirty="0">
              <a:solidFill>
                <a:srgbClr val="00E1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000" y="3352800"/>
            <a:ext cx="77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E100"/>
                </a:solidFill>
              </a:rPr>
              <a:t>SBS2</a:t>
            </a:r>
            <a:endParaRPr lang="en-US" dirty="0">
              <a:solidFill>
                <a:srgbClr val="00E1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0200" y="3810000"/>
            <a:ext cx="770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UVA1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1400" y="5334000"/>
            <a:ext cx="51054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-&gt;</a:t>
            </a:r>
            <a:r>
              <a:rPr lang="en-US" sz="2000" dirty="0" smtClean="0">
                <a:solidFill>
                  <a:srgbClr val="008000"/>
                </a:solidFill>
              </a:rPr>
              <a:t> sufficient to pin down material effects 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28600" y="914400"/>
            <a:ext cx="8458200" cy="1295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So far: simplified geometry with realistic material description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Kalman filter code ported from HERMES is used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93038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Example: global linear fit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458200" cy="17526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Simulate 32 </a:t>
            </a:r>
            <a:r>
              <a:rPr lang="en-US" sz="24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GeV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protons</a:t>
            </a: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econstruct as 3.2 </a:t>
            </a:r>
            <a:r>
              <a:rPr lang="en-US" sz="24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TeV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ones (equivalent to global linear fit)</a:t>
            </a: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Use all TRK &amp; SBS for track fit; try several different resolution values</a:t>
            </a: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Build UVA residuals under assumption of 1 micron resolution</a:t>
            </a: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6</a:t>
            </a:fld>
            <a:r>
              <a:rPr lang="en-US" dirty="0" smtClean="0"/>
              <a:t>/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8" name="Picture 7" descr="globa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590800"/>
            <a:ext cx="5728561" cy="33968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5800" y="6019800"/>
            <a:ext cx="80010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-&gt;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a clear mismatch between linear fit estimate and “true” resolution  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Example: same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with the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Kalman filter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458200" cy="1447800"/>
          </a:xfrm>
        </p:spPr>
        <p:txBody>
          <a:bodyPr>
            <a:normAutofit/>
          </a:bodyPr>
          <a:lstStyle/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u="sng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Numerical estimate from the p</a:t>
            </a:r>
            <a:r>
              <a:rPr lang="en-US" sz="2400" u="sng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revious page: 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18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i</a:t>
            </a:r>
            <a:r>
              <a:rPr lang="en-US" sz="18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f measured UVA residual say for 70 micron TRK&amp;SBS trackers was ~90 microns, the conclusion from global fit would be, that UVA internal resolution is ~85 microns, while in fact it was ~70 microns (and just the global fit error estimate was underestimated)</a:t>
            </a:r>
            <a:endParaRPr lang="en-US" sz="18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Clr>
                <a:srgbClr val="80057A"/>
              </a:buClr>
              <a:buSzPct val="100000"/>
              <a:buNone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7</a:t>
            </a:fld>
            <a:r>
              <a:rPr lang="en-US" dirty="0" smtClean="0"/>
              <a:t>/</a:t>
            </a:r>
            <a:r>
              <a:rPr lang="en-US" dirty="0" smtClean="0"/>
              <a:t>8</a:t>
            </a:r>
            <a:endParaRPr lang="ru-RU" dirty="0"/>
          </a:p>
        </p:txBody>
      </p:sp>
      <p:pic>
        <p:nvPicPr>
          <p:cNvPr id="11" name="Picture 10" descr="k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2743200"/>
            <a:ext cx="5654299" cy="3352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67000" y="6019800"/>
            <a:ext cx="64770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-&gt;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Kalman filter fit does not suffer from this problem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71800" y="2133600"/>
            <a:ext cx="3581400" cy="523063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algn="ctr"/>
            <a:r>
              <a:rPr lang="en-US" sz="2800" u="sng" dirty="0" smtClean="0">
                <a:solidFill>
                  <a:srgbClr val="008000"/>
                </a:solidFill>
              </a:rPr>
              <a:t>Kalman filter fit</a:t>
            </a:r>
            <a:r>
              <a:rPr lang="en-US" sz="2800" u="sng" dirty="0" smtClean="0">
                <a:solidFill>
                  <a:srgbClr val="008000"/>
                </a:solidFill>
              </a:rPr>
              <a:t> </a:t>
            </a:r>
            <a:endParaRPr lang="en-US" sz="2800" u="sng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Sep,8 2014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 dirty="0"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93038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Timelines, plans, etc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763000" cy="5486400"/>
          </a:xfrm>
        </p:spPr>
        <p:txBody>
          <a:bodyPr>
            <a:normAutofit/>
          </a:bodyPr>
          <a:lstStyle/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u="sng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Next one-two weeks: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Finalize FLYSUB geometry description (rotated strips, etc)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Conclude FLYSUB material effects study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3832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u="sng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Right after that: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Fix EIC tracker geometry for the first physics MC production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3832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u="sng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More distant future: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Include other FLYSUB detectors (vector measurements; 3D rotations)</a:t>
            </a:r>
          </a:p>
          <a:p>
            <a:pPr marL="704088"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? Hook up FLYSUB data to the simulation framework</a:t>
            </a: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Clr>
                <a:srgbClr val="80057A"/>
              </a:buClr>
              <a:buSzPct val="100000"/>
              <a:buFont typeface="Wingdings" charset="2"/>
              <a:buChar char="§"/>
            </a:pPr>
            <a:endParaRPr lang="en-US" sz="36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8</a:t>
            </a:fld>
            <a:r>
              <a:rPr lang="en-US" smtClean="0"/>
              <a:t>/</a:t>
            </a:r>
            <a:r>
              <a:rPr lang="en-US" dirty="0" smtClean="0"/>
              <a:t>8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34673</TotalTime>
  <Words>367</Words>
  <Application>Microsoft Macintosh PowerPoint</Application>
  <PresentationFormat>On-screen Show (4:3)</PresentationFormat>
  <Paragraphs>71</Paragraphs>
  <Slides>8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Slide 1</vt:lpstr>
      <vt:lpstr>GEM geometry in EicRoot</vt:lpstr>
      <vt:lpstr>Application to FLYSUB </vt:lpstr>
      <vt:lpstr>GEM geometry in the EIC detector</vt:lpstr>
      <vt:lpstr>Tracking sandbox in EicRoot</vt:lpstr>
      <vt:lpstr>Example: global linear fit</vt:lpstr>
      <vt:lpstr>Example: same with the Kalman filter</vt:lpstr>
      <vt:lpstr>Timelines, plans, etc</vt:lpstr>
    </vt:vector>
  </TitlesOfParts>
  <Manager/>
  <Company>BNL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Kiselev</dc:creator>
  <cp:keywords/>
  <dc:description/>
  <cp:lastModifiedBy>Alexander Kiselev</cp:lastModifiedBy>
  <cp:revision>665</cp:revision>
  <dcterms:created xsi:type="dcterms:W3CDTF">2014-09-08T12:49:29Z</dcterms:created>
  <dcterms:modified xsi:type="dcterms:W3CDTF">2014-09-08T15:02:05Z</dcterms:modified>
  <cp:category/>
</cp:coreProperties>
</file>